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11309350" cx="20104100"/>
  <p:notesSz cx="20104100" cy="11309350"/>
  <p:embeddedFontLst>
    <p:embeddedFont>
      <p:font typeface="Montserra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633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342F12-800A-48BC-B385-E94B04D60838}">
  <a:tblStyle styleId="{C6342F12-800A-48BC-B385-E94B04D6083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  <p:guide pos="63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Montserrat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80a37871f_0_5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880a37871f_0_5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880a37871f_0_55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80a37871f_0_6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880a37871f_0_6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880a37871f_0_64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80a37871f_0_7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880a37871f_0_7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880a37871f_0_71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80a37871f_0_7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880a37871f_0_7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3880a37871f_0_7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80a37871f_0_89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880a37871f_0_89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880a37871f_0_89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80a37871f_0_9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880a37871f_0_9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880a37871f_0_9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80a37871f_0_106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880a37871f_0_106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880a37871f_0_106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80a37871f_0_11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880a37871f_0_11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www.gartner.com/en/doc/779868-emerging-tech-top-use-cases-for-generative-ai also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www.gartner.com/en/articles/generative-ai-can-democratize-access-to-knowledge-and-skills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880a37871f_0_114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880a37871f_0_149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880a37871f_0_149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Gartner-779868-emerging-tech-top-use-cases-for-generative-ai.pdf (July 2023)</a:t>
            </a:r>
            <a:endParaRPr/>
          </a:p>
        </p:txBody>
      </p:sp>
      <p:sp>
        <p:nvSpPr>
          <p:cNvPr id="178" name="Google Shape;178;g3880a37871f_0_149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80a37871f_0_12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880a37871f_0_12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www.gartner.com/en/doc/779868-emerging-tech-top-use-cases-for-generative-ai also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www.gartner.com/en/articles/generative-ai-can-democratize-access-to-knowledge-and-skills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880a37871f_0_124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80a37871f_0_13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880a37871f_0_13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www.gartner.com/en/doc/779868-emerging-tech-top-use-cases-for-generative-ai also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www.gartner.com/en/articles/generative-ai-can-democratize-access-to-knowledge-and-skills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880a37871f_0_131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d73c22541_2_14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dd73c22541_2_14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2dd73c22541_2_14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639057464_0_2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4639057464_0_2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4639057464_0_2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80a37871f_0_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880a37871f_0_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3880a37871f_0_5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80a37871f_0_2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880a37871f_0_2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3880a37871f_0_20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0a37871f_0_2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880a37871f_0_2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3880a37871f_0_2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80a37871f_0_3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880a37871f_0_3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880a37871f_0_35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80a37871f_0_4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880a37871f_0_4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880a37871f_0_43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7799424"/>
            <a:ext cx="20104100" cy="3509645"/>
          </a:xfrm>
          <a:custGeom>
            <a:rect b="b" l="l" r="r" t="t"/>
            <a:pathLst>
              <a:path extrusionOk="0" h="3509645" w="20104100">
                <a:moveTo>
                  <a:pt x="20104099" y="0"/>
                </a:moveTo>
                <a:lnTo>
                  <a:pt x="0" y="2741466"/>
                </a:lnTo>
                <a:lnTo>
                  <a:pt x="0" y="3509128"/>
                </a:lnTo>
                <a:lnTo>
                  <a:pt x="20104099" y="3509128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08437" y="0"/>
            <a:ext cx="26130251" cy="1138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6953994" y="0"/>
            <a:ext cx="3150235" cy="1856105"/>
          </a:xfrm>
          <a:custGeom>
            <a:rect b="b" l="l" r="r" t="t"/>
            <a:pathLst>
              <a:path extrusionOk="0" h="1856105" w="3150234">
                <a:moveTo>
                  <a:pt x="3150103" y="0"/>
                </a:moveTo>
                <a:lnTo>
                  <a:pt x="0" y="0"/>
                </a:lnTo>
                <a:lnTo>
                  <a:pt x="3150103" y="1855545"/>
                </a:lnTo>
                <a:lnTo>
                  <a:pt x="3150103" y="0"/>
                </a:lnTo>
                <a:close/>
              </a:path>
            </a:pathLst>
          </a:custGeom>
          <a:solidFill>
            <a:srgbClr val="0056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7614480" y="0"/>
            <a:ext cx="2489835" cy="1419225"/>
          </a:xfrm>
          <a:custGeom>
            <a:rect b="b" l="l" r="r" t="t"/>
            <a:pathLst>
              <a:path extrusionOk="0" h="1419225" w="2489834">
                <a:moveTo>
                  <a:pt x="2489620" y="0"/>
                </a:moveTo>
                <a:lnTo>
                  <a:pt x="0" y="0"/>
                </a:lnTo>
                <a:lnTo>
                  <a:pt x="1000147" y="741223"/>
                </a:lnTo>
                <a:lnTo>
                  <a:pt x="2489620" y="1418679"/>
                </a:lnTo>
                <a:lnTo>
                  <a:pt x="2489620" y="0"/>
                </a:lnTo>
                <a:close/>
              </a:path>
            </a:pathLst>
          </a:custGeom>
          <a:solidFill>
            <a:srgbClr val="005B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18100341" y="0"/>
            <a:ext cx="2004060" cy="1030605"/>
          </a:xfrm>
          <a:custGeom>
            <a:rect b="b" l="l" r="r" t="t"/>
            <a:pathLst>
              <a:path extrusionOk="0" h="1030605" w="2004059">
                <a:moveTo>
                  <a:pt x="2003750" y="0"/>
                </a:moveTo>
                <a:lnTo>
                  <a:pt x="0" y="0"/>
                </a:lnTo>
                <a:lnTo>
                  <a:pt x="617918" y="565291"/>
                </a:lnTo>
                <a:lnTo>
                  <a:pt x="2003750" y="1030240"/>
                </a:lnTo>
                <a:lnTo>
                  <a:pt x="2003750" y="0"/>
                </a:lnTo>
                <a:close/>
              </a:path>
            </a:pathLst>
          </a:custGeom>
          <a:solidFill>
            <a:srgbClr val="005E8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18472744" y="0"/>
            <a:ext cx="1631950" cy="682625"/>
          </a:xfrm>
          <a:custGeom>
            <a:rect b="b" l="l" r="r" t="t"/>
            <a:pathLst>
              <a:path extrusionOk="0" h="682625" w="1631950">
                <a:moveTo>
                  <a:pt x="1631353" y="0"/>
                </a:moveTo>
                <a:lnTo>
                  <a:pt x="0" y="0"/>
                </a:lnTo>
                <a:lnTo>
                  <a:pt x="349141" y="389370"/>
                </a:lnTo>
                <a:lnTo>
                  <a:pt x="1631353" y="682607"/>
                </a:lnTo>
                <a:lnTo>
                  <a:pt x="1631353" y="0"/>
                </a:lnTo>
                <a:close/>
              </a:path>
            </a:pathLst>
          </a:custGeom>
          <a:solidFill>
            <a:srgbClr val="00639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18767284" y="0"/>
            <a:ext cx="1337310" cy="370205"/>
          </a:xfrm>
          <a:custGeom>
            <a:rect b="b" l="l" r="r" t="t"/>
            <a:pathLst>
              <a:path extrusionOk="0" h="370205" w="1337309">
                <a:moveTo>
                  <a:pt x="1336807" y="0"/>
                </a:moveTo>
                <a:lnTo>
                  <a:pt x="0" y="0"/>
                </a:lnTo>
                <a:lnTo>
                  <a:pt x="158236" y="213438"/>
                </a:lnTo>
                <a:lnTo>
                  <a:pt x="1336807" y="369674"/>
                </a:lnTo>
                <a:lnTo>
                  <a:pt x="1336807" y="0"/>
                </a:lnTo>
                <a:close/>
              </a:path>
            </a:pathLst>
          </a:custGeom>
          <a:solidFill>
            <a:srgbClr val="00689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9006055" y="0"/>
            <a:ext cx="1098550" cy="86995"/>
          </a:xfrm>
          <a:custGeom>
            <a:rect b="b" l="l" r="r" t="t"/>
            <a:pathLst>
              <a:path extrusionOk="0" h="86995" w="1098550">
                <a:moveTo>
                  <a:pt x="1098039" y="0"/>
                </a:moveTo>
                <a:lnTo>
                  <a:pt x="0" y="0"/>
                </a:lnTo>
                <a:lnTo>
                  <a:pt x="23088" y="37517"/>
                </a:lnTo>
                <a:lnTo>
                  <a:pt x="1098039" y="86499"/>
                </a:lnTo>
                <a:lnTo>
                  <a:pt x="1098039" y="0"/>
                </a:lnTo>
                <a:close/>
              </a:path>
            </a:pathLst>
          </a:custGeom>
          <a:solidFill>
            <a:srgbClr val="006D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222250" y="10599737"/>
            <a:ext cx="19507199" cy="40138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type="title"/>
          </p:nvPr>
        </p:nvSpPr>
        <p:spPr>
          <a:xfrm>
            <a:off x="1005205" y="1016000"/>
            <a:ext cx="108756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1005205" y="2835275"/>
            <a:ext cx="16286161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572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  <a:defRPr b="0" i="0" sz="3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6953994" y="0"/>
            <a:ext cx="3150235" cy="1856105"/>
          </a:xfrm>
          <a:custGeom>
            <a:rect b="b" l="l" r="r" t="t"/>
            <a:pathLst>
              <a:path extrusionOk="0" h="1856105" w="3150234">
                <a:moveTo>
                  <a:pt x="3150103" y="0"/>
                </a:moveTo>
                <a:lnTo>
                  <a:pt x="0" y="0"/>
                </a:lnTo>
                <a:lnTo>
                  <a:pt x="3150103" y="1855545"/>
                </a:lnTo>
                <a:lnTo>
                  <a:pt x="3150103" y="0"/>
                </a:lnTo>
                <a:close/>
              </a:path>
            </a:pathLst>
          </a:custGeom>
          <a:solidFill>
            <a:srgbClr val="0056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17614480" y="0"/>
            <a:ext cx="2489835" cy="1419225"/>
          </a:xfrm>
          <a:custGeom>
            <a:rect b="b" l="l" r="r" t="t"/>
            <a:pathLst>
              <a:path extrusionOk="0" h="1419225" w="2489834">
                <a:moveTo>
                  <a:pt x="2489620" y="0"/>
                </a:moveTo>
                <a:lnTo>
                  <a:pt x="0" y="0"/>
                </a:lnTo>
                <a:lnTo>
                  <a:pt x="1000147" y="741223"/>
                </a:lnTo>
                <a:lnTo>
                  <a:pt x="2489620" y="1418679"/>
                </a:lnTo>
                <a:lnTo>
                  <a:pt x="2489620" y="0"/>
                </a:lnTo>
                <a:close/>
              </a:path>
            </a:pathLst>
          </a:custGeom>
          <a:solidFill>
            <a:srgbClr val="005B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8100341" y="0"/>
            <a:ext cx="2004060" cy="1030605"/>
          </a:xfrm>
          <a:custGeom>
            <a:rect b="b" l="l" r="r" t="t"/>
            <a:pathLst>
              <a:path extrusionOk="0" h="1030605" w="2004059">
                <a:moveTo>
                  <a:pt x="2003750" y="0"/>
                </a:moveTo>
                <a:lnTo>
                  <a:pt x="0" y="0"/>
                </a:lnTo>
                <a:lnTo>
                  <a:pt x="617918" y="565291"/>
                </a:lnTo>
                <a:lnTo>
                  <a:pt x="2003750" y="1030240"/>
                </a:lnTo>
                <a:lnTo>
                  <a:pt x="2003750" y="0"/>
                </a:lnTo>
                <a:close/>
              </a:path>
            </a:pathLst>
          </a:custGeom>
          <a:solidFill>
            <a:srgbClr val="005E8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18472744" y="0"/>
            <a:ext cx="1631950" cy="682625"/>
          </a:xfrm>
          <a:custGeom>
            <a:rect b="b" l="l" r="r" t="t"/>
            <a:pathLst>
              <a:path extrusionOk="0" h="682625" w="1631950">
                <a:moveTo>
                  <a:pt x="1631353" y="0"/>
                </a:moveTo>
                <a:lnTo>
                  <a:pt x="0" y="0"/>
                </a:lnTo>
                <a:lnTo>
                  <a:pt x="349141" y="389370"/>
                </a:lnTo>
                <a:lnTo>
                  <a:pt x="1631353" y="682607"/>
                </a:lnTo>
                <a:lnTo>
                  <a:pt x="1631353" y="0"/>
                </a:lnTo>
                <a:close/>
              </a:path>
            </a:pathLst>
          </a:custGeom>
          <a:solidFill>
            <a:srgbClr val="00639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18767284" y="0"/>
            <a:ext cx="1337310" cy="370205"/>
          </a:xfrm>
          <a:custGeom>
            <a:rect b="b" l="l" r="r" t="t"/>
            <a:pathLst>
              <a:path extrusionOk="0" h="370205" w="1337309">
                <a:moveTo>
                  <a:pt x="1336807" y="0"/>
                </a:moveTo>
                <a:lnTo>
                  <a:pt x="0" y="0"/>
                </a:lnTo>
                <a:lnTo>
                  <a:pt x="158236" y="213438"/>
                </a:lnTo>
                <a:lnTo>
                  <a:pt x="1336807" y="369674"/>
                </a:lnTo>
                <a:lnTo>
                  <a:pt x="1336807" y="0"/>
                </a:lnTo>
                <a:close/>
              </a:path>
            </a:pathLst>
          </a:custGeom>
          <a:solidFill>
            <a:srgbClr val="00689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9006055" y="0"/>
            <a:ext cx="1098550" cy="86995"/>
          </a:xfrm>
          <a:custGeom>
            <a:rect b="b" l="l" r="r" t="t"/>
            <a:pathLst>
              <a:path extrusionOk="0" h="86995" w="1098550">
                <a:moveTo>
                  <a:pt x="1098039" y="0"/>
                </a:moveTo>
                <a:lnTo>
                  <a:pt x="0" y="0"/>
                </a:lnTo>
                <a:lnTo>
                  <a:pt x="23088" y="37517"/>
                </a:lnTo>
                <a:lnTo>
                  <a:pt x="1098039" y="86499"/>
                </a:lnTo>
                <a:lnTo>
                  <a:pt x="1098039" y="0"/>
                </a:lnTo>
                <a:close/>
              </a:path>
            </a:pathLst>
          </a:custGeom>
          <a:solidFill>
            <a:srgbClr val="006D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222250" y="10599737"/>
            <a:ext cx="19507199" cy="401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type="title"/>
          </p:nvPr>
        </p:nvSpPr>
        <p:spPr>
          <a:xfrm>
            <a:off x="1005205" y="1016000"/>
            <a:ext cx="108756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005205" y="2835275"/>
            <a:ext cx="16286161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ctrTitle"/>
          </p:nvPr>
        </p:nvSpPr>
        <p:spPr>
          <a:xfrm>
            <a:off x="1507807" y="3505898"/>
            <a:ext cx="17088487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16953994" y="0"/>
            <a:ext cx="3150235" cy="1856105"/>
          </a:xfrm>
          <a:custGeom>
            <a:rect b="b" l="l" r="r" t="t"/>
            <a:pathLst>
              <a:path extrusionOk="0" h="1856105" w="3150234">
                <a:moveTo>
                  <a:pt x="3150103" y="0"/>
                </a:moveTo>
                <a:lnTo>
                  <a:pt x="0" y="0"/>
                </a:lnTo>
                <a:lnTo>
                  <a:pt x="3150103" y="1855545"/>
                </a:lnTo>
                <a:lnTo>
                  <a:pt x="3150103" y="0"/>
                </a:lnTo>
                <a:close/>
              </a:path>
            </a:pathLst>
          </a:custGeom>
          <a:solidFill>
            <a:srgbClr val="0056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17614480" y="0"/>
            <a:ext cx="2489835" cy="1419225"/>
          </a:xfrm>
          <a:custGeom>
            <a:rect b="b" l="l" r="r" t="t"/>
            <a:pathLst>
              <a:path extrusionOk="0" h="1419225" w="2489834">
                <a:moveTo>
                  <a:pt x="2489620" y="0"/>
                </a:moveTo>
                <a:lnTo>
                  <a:pt x="0" y="0"/>
                </a:lnTo>
                <a:lnTo>
                  <a:pt x="1000147" y="741223"/>
                </a:lnTo>
                <a:lnTo>
                  <a:pt x="2489620" y="1418679"/>
                </a:lnTo>
                <a:lnTo>
                  <a:pt x="2489620" y="0"/>
                </a:lnTo>
                <a:close/>
              </a:path>
            </a:pathLst>
          </a:custGeom>
          <a:solidFill>
            <a:srgbClr val="005B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18100341" y="0"/>
            <a:ext cx="2004060" cy="1030605"/>
          </a:xfrm>
          <a:custGeom>
            <a:rect b="b" l="l" r="r" t="t"/>
            <a:pathLst>
              <a:path extrusionOk="0" h="1030605" w="2004059">
                <a:moveTo>
                  <a:pt x="2003750" y="0"/>
                </a:moveTo>
                <a:lnTo>
                  <a:pt x="0" y="0"/>
                </a:lnTo>
                <a:lnTo>
                  <a:pt x="617918" y="565291"/>
                </a:lnTo>
                <a:lnTo>
                  <a:pt x="2003750" y="1030240"/>
                </a:lnTo>
                <a:lnTo>
                  <a:pt x="2003750" y="0"/>
                </a:lnTo>
                <a:close/>
              </a:path>
            </a:pathLst>
          </a:custGeom>
          <a:solidFill>
            <a:srgbClr val="005E8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18472744" y="0"/>
            <a:ext cx="1631950" cy="682625"/>
          </a:xfrm>
          <a:custGeom>
            <a:rect b="b" l="l" r="r" t="t"/>
            <a:pathLst>
              <a:path extrusionOk="0" h="682625" w="1631950">
                <a:moveTo>
                  <a:pt x="1631353" y="0"/>
                </a:moveTo>
                <a:lnTo>
                  <a:pt x="0" y="0"/>
                </a:lnTo>
                <a:lnTo>
                  <a:pt x="349141" y="389370"/>
                </a:lnTo>
                <a:lnTo>
                  <a:pt x="1631353" y="682607"/>
                </a:lnTo>
                <a:lnTo>
                  <a:pt x="1631353" y="0"/>
                </a:lnTo>
                <a:close/>
              </a:path>
            </a:pathLst>
          </a:custGeom>
          <a:solidFill>
            <a:srgbClr val="00639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8767284" y="0"/>
            <a:ext cx="1337310" cy="370205"/>
          </a:xfrm>
          <a:custGeom>
            <a:rect b="b" l="l" r="r" t="t"/>
            <a:pathLst>
              <a:path extrusionOk="0" h="370205" w="1337309">
                <a:moveTo>
                  <a:pt x="1336807" y="0"/>
                </a:moveTo>
                <a:lnTo>
                  <a:pt x="0" y="0"/>
                </a:lnTo>
                <a:lnTo>
                  <a:pt x="158236" y="213438"/>
                </a:lnTo>
                <a:lnTo>
                  <a:pt x="1336807" y="369674"/>
                </a:lnTo>
                <a:lnTo>
                  <a:pt x="1336807" y="0"/>
                </a:lnTo>
                <a:close/>
              </a:path>
            </a:pathLst>
          </a:custGeom>
          <a:solidFill>
            <a:srgbClr val="00689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19006055" y="0"/>
            <a:ext cx="1098550" cy="86995"/>
          </a:xfrm>
          <a:custGeom>
            <a:rect b="b" l="l" r="r" t="t"/>
            <a:pathLst>
              <a:path extrusionOk="0" h="86995" w="1098550">
                <a:moveTo>
                  <a:pt x="1098039" y="0"/>
                </a:moveTo>
                <a:lnTo>
                  <a:pt x="0" y="0"/>
                </a:lnTo>
                <a:lnTo>
                  <a:pt x="23088" y="37517"/>
                </a:lnTo>
                <a:lnTo>
                  <a:pt x="1098039" y="86499"/>
                </a:lnTo>
                <a:lnTo>
                  <a:pt x="1098039" y="0"/>
                </a:lnTo>
                <a:close/>
              </a:path>
            </a:pathLst>
          </a:custGeom>
          <a:solidFill>
            <a:srgbClr val="006D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222250" y="10599737"/>
            <a:ext cx="19507199" cy="40138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>
            <p:ph type="title"/>
          </p:nvPr>
        </p:nvSpPr>
        <p:spPr>
          <a:xfrm>
            <a:off x="1005205" y="1016000"/>
            <a:ext cx="108756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/>
          <p:nvPr>
            <p:ph idx="2" type="pic"/>
          </p:nvPr>
        </p:nvSpPr>
        <p:spPr>
          <a:xfrm>
            <a:off x="1004888" y="2682875"/>
            <a:ext cx="5465762" cy="70866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"/>
          <p:cNvSpPr/>
          <p:nvPr>
            <p:ph idx="3" type="pic"/>
          </p:nvPr>
        </p:nvSpPr>
        <p:spPr>
          <a:xfrm>
            <a:off x="7242969" y="2647414"/>
            <a:ext cx="5465762" cy="7086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7"/>
          <p:cNvSpPr/>
          <p:nvPr>
            <p:ph idx="4" type="pic"/>
          </p:nvPr>
        </p:nvSpPr>
        <p:spPr>
          <a:xfrm>
            <a:off x="13650580" y="2680067"/>
            <a:ext cx="5465762" cy="708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0558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7670381" y="8048090"/>
            <a:ext cx="4763337" cy="646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kanzucode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4294967295" type="title"/>
          </p:nvPr>
        </p:nvSpPr>
        <p:spPr>
          <a:xfrm>
            <a:off x="2388775" y="1621175"/>
            <a:ext cx="14022900" cy="6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0550">
                <a:latin typeface="Montserrat"/>
                <a:ea typeface="Montserrat"/>
                <a:cs typeface="Montserrat"/>
                <a:sym typeface="Montserrat"/>
              </a:rPr>
              <a:t>AI Transformative Power: </a:t>
            </a:r>
            <a:r>
              <a:rPr lang="en-US" sz="10550">
                <a:latin typeface="Montserrat"/>
                <a:ea typeface="Montserrat"/>
                <a:cs typeface="Montserrat"/>
                <a:sym typeface="Montserrat"/>
              </a:rPr>
              <a:t>Opportunities &amp; Risks</a:t>
            </a:r>
            <a:endParaRPr sz="10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1174500" y="9304175"/>
            <a:ext cx="58173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US" sz="3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Peter Kakoma</a:t>
            </a:r>
            <a:r>
              <a:rPr b="1" i="0" lang="en-US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37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2nd Oct - </a:t>
            </a:r>
            <a:r>
              <a:rPr b="0" i="0" lang="en-US" sz="3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3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37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1340875" y="1222550"/>
            <a:ext cx="16014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After Data Control and 4% Focus - Grow Data sources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340875" y="3223550"/>
            <a:ext cx="16626000" cy="8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Direct to Customer (D2C):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Specialize to beat larger, global players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CRM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www.ActiveCampaign.com Customer Resource Manager data for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campaigns, sales, market, support… </a:t>
            </a: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Pipeline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Prospects, to Close Efficiency, to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Max Lifetime Value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Apps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Franchise, Data/AI or Communities. All clients’ data, entire chain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Sensors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internet of things (IOT) to machines (M2M) or human dashboards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Web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WordPress with WPForms. Add WooCommerce data for eCommerce,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MemberPress for Community or eLearning.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Google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All B2C (Business to Consumer) companies need a Google Data expert.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Since Google majority in client: phone, Browser, Search, Ads, maps, etc. Integrate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with CRM.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1340875" y="1222550"/>
            <a:ext cx="1601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CRM as </a:t>
            </a: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Data Source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340875" y="2801700"/>
            <a:ext cx="16626000" cy="7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Campaign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The right customer, through right channel, right message, right incentive,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at right time, right sequence.  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Situational profile, demographic, digital tools, regional variations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Pipeline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identify prospects, close sales, maximize lifetime value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Web, email, CRM, Social Media*, call center script, app notification,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SMS, newsletter, text, store counter pop ups. Tagging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Message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phrasing, tone, images, font size, colors, etc.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Incentive/motivation: risk of loss, coupon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two weeks notice, two-day reminder. Customer Personalization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340875" y="1222550"/>
            <a:ext cx="16014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Mobile App Data and AI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340875" y="2801700"/>
            <a:ext cx="166260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Apps generate 1000x more data &amp; AI value than Web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. Flutter is best App dev.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Terms &amp; Conditions monetizes all data sources. API leverages better phone’s compute &amp; memory.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eCommerce with App: 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App sales, delivery, finance, insure… 1,000s customers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Freemium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App to Max Users. See Google Play store’s popular Freemium with Pro version.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Expected revenue: 70% freemium, 20% Pro, 10% data sales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Social Media, Community: 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App rewards sharing data, growing memberships.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340875" y="1222550"/>
            <a:ext cx="16014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Companies Hyper-Scale with AI Skills!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340875" y="2801700"/>
            <a:ext cx="16626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Everyone must be an 1. AI User!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Hire and retain AI users with max Productivity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&amp; decisions from Prompt, Context, Agents and requirements to make others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productive: 2. AI Devs, 3. AI Engs and 5. Data Engs.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Must employ AI Dev(s)! Who can code AI-First &amp; max AI Models for Users,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via Scripting API, Agents external Tools and RAG external Data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Must invest profits into owning Data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1340875" y="1222550"/>
            <a:ext cx="16014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How is GenAI (2017 Attention-Only Algorithm) Learning Better?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180900" y="3424425"/>
            <a:ext cx="18826500" cy="8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100x* sooner value. </a:t>
            </a: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Next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$T investments (45% of 2025 USA VC Funds)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100x less hardware. </a:t>
            </a: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Next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custom ASIC for another 1000x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100x quality of results. </a:t>
            </a: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Next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algorithm improvements &amp; flexibility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All receptors (analog sensors) for input and output, not just text. Ex: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Combine multiple human senses for any input and output.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API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for productivity and automation. Next: all standard: MCP, A2A,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API, Prompts…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Agent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any proactive tasks on any environment via LLM &amp; human goals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Continually doubles generative knowledge every 4 months. </a:t>
            </a: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Next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hyper personalized, segmented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1340875" y="1222550"/>
            <a:ext cx="1724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latin typeface="Montserrat"/>
                <a:ea typeface="Montserrat"/>
                <a:cs typeface="Montserrat"/>
                <a:sym typeface="Montserrat"/>
              </a:rPr>
              <a:t>Great Prompts: Goal, Role, Audience, Format, Set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180900" y="2480300"/>
            <a:ext cx="17742300" cy="8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Good: “Create a lesson on DNA for high school students.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Great: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“Design a lesson for 10th grade students introducing the structure and function of DNA. You are a high school biology educator. Tailor the lesson for an inquiry-based science class, include an engaging lab activity and provide a claim-evidence-reasoning (CER) writing prompt as the exit ticket.”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Why it’s great (GRAFS):</a:t>
            </a:r>
            <a:endParaRPr b="1"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It defines a learning </a:t>
            </a:r>
            <a:r>
              <a:rPr b="1"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Goal/Task: </a:t>
            </a: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DNA structure and function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clear </a:t>
            </a:r>
            <a:r>
              <a:rPr b="1"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Role</a:t>
            </a: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high school biology educator, and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target </a:t>
            </a:r>
            <a:r>
              <a:rPr b="1"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Audience</a:t>
            </a: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10th grade science class.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It also </a:t>
            </a:r>
            <a:r>
              <a:rPr b="1"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Sets style/tone</a:t>
            </a: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a pedagogical approach and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specifies output </a:t>
            </a:r>
            <a:r>
              <a:rPr b="1"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Formats</a:t>
            </a:r>
            <a:r>
              <a:rPr lang="en-US" sz="2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like a lab and CER prompt</a:t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1340875" y="1222550"/>
            <a:ext cx="17240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latin typeface="Montserrat"/>
                <a:ea typeface="Montserrat"/>
                <a:cs typeface="Montserrat"/>
                <a:sym typeface="Montserrat"/>
              </a:rPr>
              <a:t>Prompt AI – the limit is our imagination</a:t>
            </a:r>
            <a:endParaRPr b="0" sz="2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1180900" y="2480300"/>
            <a:ext cx="17742300" cy="9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Exercise: </a:t>
            </a:r>
            <a:r>
              <a:rPr b="1"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How can I grow House Cleaning business 100x in 3 years?</a:t>
            </a:r>
            <a:endParaRPr b="1"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Detail a house cleaning service, where customers can live 11 years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longer.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How can I find all customers who have lots of money, but no time?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How could I expand into other time services, like lawn care, laundry,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car wash, dog walk? Which are most profitable?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How could I Franchise this business this year?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How could mobile app double Franchisee sales?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How could AI on app data double sales again?</a:t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1340875" y="1222550"/>
            <a:ext cx="17240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latin typeface="Montserrat"/>
                <a:ea typeface="Montserrat"/>
                <a:cs typeface="Montserrat"/>
                <a:sym typeface="Montserrat"/>
              </a:rPr>
              <a:t>GenAI Value predictions by 2026</a:t>
            </a:r>
            <a:endParaRPr b="0" sz="2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1180900" y="2480300"/>
            <a:ext cx="17742300" cy="9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GenAI will significantly </a:t>
            </a: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alter 70% of design and dev 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for new Web and Mobile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apps.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Over </a:t>
            </a: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80% of Enterprises production environments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will use GenAI APIs and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models and/or deployed GenAI-enabled apps, up from less than 5% in 2023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20% of repetitive processes 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will be automated by domain-specific GenAI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implementations in Every Industry.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30% of outbound marketing messages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from large organizations will be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personalized using GenAI tools, up from less than 2% in 2022.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AI Agents leveraging text-to-video using GenAI </a:t>
            </a: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will support 70% of digital and</a:t>
            </a:r>
            <a:endParaRPr b="1"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marketing communications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, up from less than 5% in 2022.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More than 30% of new drugs and materials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will be systematically discovered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using generative AI techniques, up from 0% today.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340875" y="1222550"/>
            <a:ext cx="1724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latin typeface="Montserrat"/>
                <a:ea typeface="Montserrat"/>
                <a:cs typeface="Montserrat"/>
                <a:sym typeface="Montserrat"/>
              </a:rPr>
              <a:t>GenAI Use cases by Job domain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1180900" y="2480300"/>
            <a:ext cx="1774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2" name="Google Shape;182;p25"/>
          <p:cNvGraphicFramePr/>
          <p:nvPr/>
        </p:nvGraphicFramePr>
        <p:xfrm>
          <a:off x="1630600" y="264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{C6342F12-800A-48BC-B385-E94B04D60838}</a:tableStyleId>
              </a:tblPr>
              <a:tblGrid>
                <a:gridCol w="2573375"/>
                <a:gridCol w="4799975"/>
                <a:gridCol w="5976550"/>
                <a:gridCol w="3263050"/>
              </a:tblGrid>
              <a:tr h="54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Function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Use-Case Examples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4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Chatbots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Virtual assistants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Digital humans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72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Customer Service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Chatbots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Virtual assistants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Digital humans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54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Finance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Risk assessments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Financial sentiments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Modeling, pattern/trend analysis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83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HR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Faster document development, create interview questions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Summarize employee survey results and suggest employee engagement activities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Write offer letters and job descriptions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83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IT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Generation of code and convert code from one programming language to another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Translation and explanation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Verification of code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54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Legal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Standard rent agreements and NDAs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Create draft compliance policies and training material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Contract analysis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83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Marketing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Content creation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Personalized engagement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Automate video editing processes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54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Operations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Reduce repetitive, mundane tasks for staff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Quality control and defect detection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Predicting demand patterns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83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R&amp;D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Generate synthetic data for research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New architectural designs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New product development given constraints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54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Sales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RFP response generation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Product cross-selling opportunities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Global logistics improvement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1340875" y="1222550"/>
            <a:ext cx="17240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latin typeface="Montserrat"/>
                <a:ea typeface="Montserrat"/>
                <a:cs typeface="Montserrat"/>
                <a:sym typeface="Montserrat"/>
              </a:rPr>
              <a:t>Risks</a:t>
            </a:r>
            <a:endParaRPr b="0" sz="2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1180900" y="2480300"/>
            <a:ext cx="17742300" cy="7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New Power: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AI generates very accurate personal profiles from a few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bits of digital data.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Example: Cambridge Analytica used public Facebook Likes to predict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ethnicity, religious, and political views.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New Gatekeepers: 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AI to find customers, approve loans, prefer job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interviewers.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Example: Cambridge Analytica predicted personality better than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interviewers, including level of: open, agreeable, extravert, conscious,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and neurotic – called the Big Five.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Glaring Errors: </a:t>
            </a:r>
            <a:r>
              <a:rPr lang="en-US" sz="32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disastrous consequences, bias, immoral.</a:t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" type="body"/>
          </p:nvPr>
        </p:nvSpPr>
        <p:spPr>
          <a:xfrm>
            <a:off x="1222550" y="3935025"/>
            <a:ext cx="181479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“Because the purpose of business is to create a customer, the business</a:t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enterprise only has two basic functions: Marketing and Innovation. These</a:t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produce results; all the rest are costs. </a:t>
            </a:r>
            <a:r>
              <a:rPr b="1"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Marketing [innovation] is the</a:t>
            </a:r>
            <a:endParaRPr b="1"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distinguishing, unique function of the business.</a:t>
            </a:r>
            <a:r>
              <a:rPr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Peter Drucker, the Father of Business Consulting</a:t>
            </a:r>
            <a:endParaRPr b="1"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1340875" y="1222550"/>
            <a:ext cx="17240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latin typeface="Montserrat"/>
                <a:ea typeface="Montserrat"/>
                <a:cs typeface="Montserrat"/>
                <a:sym typeface="Montserrat"/>
              </a:rPr>
              <a:t>AI Ethics</a:t>
            </a:r>
            <a:endParaRPr b="0" sz="2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180900" y="2480300"/>
            <a:ext cx="17742300" cy="83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Australia Postal </a:t>
            </a: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was fined $18M Euro for selling names, addresses, ages and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political party. Third parties extended these with home value, ownership rates,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street crime, etc. for focused customers and voter influence.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ClearView</a:t>
            </a: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AI created facial recognition from billions of public pictures from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internet and social media. They sold access to law enforcement, who could find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matches for identity, address, and profile.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The sources never gave permission, so Australia and France had Clearview stop collecting and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remove photos from their countries. Facebook and others, abandoned their similar products.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China Communist Party </a:t>
            </a: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calculates citizens loyalty score, affected by your friends’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loyalty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Target</a:t>
            </a: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retailers predicted pregnancy from purchases, and sent early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advertisements to them, including mail that surprised parents who did not know.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Target's defense included they were legal with all international and country laws.</a:t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idx="4294967295" type="title"/>
          </p:nvPr>
        </p:nvSpPr>
        <p:spPr>
          <a:xfrm>
            <a:off x="7670381" y="8048090"/>
            <a:ext cx="4763337" cy="646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www.kanzucode.com</a:t>
            </a:r>
            <a:endParaRPr/>
          </a:p>
        </p:txBody>
      </p:sp>
      <p:pic>
        <p:nvPicPr>
          <p:cNvPr id="202" name="Google Shape;20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7182" y="-68262"/>
            <a:ext cx="20258463" cy="114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1005200" y="1016000"/>
            <a:ext cx="10206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latin typeface="Montserrat"/>
                <a:ea typeface="Montserrat"/>
                <a:cs typeface="Montserrat"/>
                <a:sym typeface="Montserrat"/>
              </a:rPr>
              <a:t>Economic Generations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247" y="2128725"/>
            <a:ext cx="18971052" cy="90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1340875" y="1222550"/>
            <a:ext cx="13885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latin typeface="Montserrat"/>
                <a:ea typeface="Montserrat"/>
                <a:cs typeface="Montserrat"/>
                <a:sym typeface="Montserrat"/>
              </a:rPr>
              <a:t>Why is Data first, not AI? 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1573275" y="3378450"/>
            <a:ext cx="15561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Because Data is: </a:t>
            </a:r>
            <a:endParaRPr sz="4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A. </a:t>
            </a:r>
            <a:r>
              <a:rPr b="1" lang="en-US" sz="4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Hyper-exploding 3V</a:t>
            </a:r>
            <a:r>
              <a:rPr lang="en-US" sz="4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(Volume, real-time Velocity, media Variety) here, and</a:t>
            </a:r>
            <a:endParaRPr sz="4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B. </a:t>
            </a:r>
            <a:r>
              <a:rPr b="1" lang="en-US" sz="4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Control</a:t>
            </a:r>
            <a:r>
              <a:rPr lang="en-US" sz="4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There is no AI (automated driver) without Data (value dashboard)</a:t>
            </a:r>
            <a:endParaRPr sz="4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1340875" y="1222550"/>
            <a:ext cx="13885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latin typeface="Montserrat"/>
                <a:ea typeface="Montserrat"/>
                <a:cs typeface="Montserrat"/>
                <a:sym typeface="Montserrat"/>
              </a:rPr>
              <a:t>Why is Data first, not AI? 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1573275" y="3378450"/>
            <a:ext cx="15561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100" y="2640325"/>
            <a:ext cx="16761401" cy="8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1340875" y="1222550"/>
            <a:ext cx="13885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latin typeface="Montserrat"/>
                <a:ea typeface="Montserrat"/>
                <a:cs typeface="Montserrat"/>
                <a:sym typeface="Montserrat"/>
              </a:rPr>
              <a:t>Parato 80/20 and 64/4 Rules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432650" y="2775825"/>
            <a:ext cx="16626000" cy="7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Problem:</a:t>
            </a: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70% of Data/AI projects fail* from data explosion 200,000x in 20 years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Business must Parato focus on the 4% of data that provides 64% of business value. The 4% most valuable business Use Cases (UC) drive data stack top-down design.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Parato 80/20 rule claims 20% of the work yields 80% of results.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Do Parato on Parato means 4% of work yields 64% of results, called Parato 64/4 rule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Parato rules are true across many business, data, and AI opportunities.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1340875" y="1222550"/>
            <a:ext cx="16014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latin typeface="Montserrat"/>
                <a:ea typeface="Montserrat"/>
                <a:cs typeface="Montserrat"/>
                <a:sym typeface="Montserrat"/>
              </a:rPr>
              <a:t>To take advantage of opportunities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432650" y="2775825"/>
            <a:ext cx="16626000" cy="6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New Business: </a:t>
            </a: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The revenue &amp; innovation center, pace of business cycles (strategy to execution), next gen talent*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Needs Exec protection:</a:t>
            </a: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For disruptive end-to-end transformation: data stack, its org, &amp; entrepreneur leadership* drives change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New Process: </a:t>
            </a: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Tech first, data/analytics, MVP driven (rapid A/B Testing), 2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speed: short term profit and long-term growth, biz KPIs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Needs Digital Skills: </a:t>
            </a: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Global delivery, direct to customers (D2C), emerging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skills*, understand digital natives who demand quality*</a:t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1340875" y="1222550"/>
            <a:ext cx="16014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latin typeface="Montserrat"/>
                <a:ea typeface="Montserrat"/>
                <a:cs typeface="Montserrat"/>
                <a:sym typeface="Montserrat"/>
              </a:rPr>
              <a:t>Identify Valuable Data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432650" y="2775825"/>
            <a:ext cx="16626000" cy="8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Customer: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increase value and sales at every customer contact: store, web, contacts…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Starbucks increased sales 300% adding AI engine to CRM for these.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To Monetize Data: 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Keep Asking Customers what they want &amp; how much they value it.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Actionable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identify data or AI-driven closed loops like thermostats, smart parking,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smart anything (called OT: Ops Tech) for productivity or automation.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Analytics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Multi-variable statistical optimums on structured data (SQL, multi-dim star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joins)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RAG framework on LLM integrated with OpenAI: any type, any vendor pipeline,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any expert feedback, any recommendations, expose for prompts, and automate any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of this*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Innovation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: What new and valued data/AI opportunities for above?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340875" y="1222550"/>
            <a:ext cx="16014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latin typeface="Montserrat"/>
                <a:ea typeface="Montserrat"/>
                <a:cs typeface="Montserrat"/>
                <a:sym typeface="Montserrat"/>
              </a:rPr>
              <a:t>Keep Data Monetization in Africa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432650" y="2775825"/>
            <a:ext cx="166260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Like Industrial Age 100x wealth urgency, one generation decides Data</a:t>
            </a:r>
            <a:endParaRPr b="1" sz="4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gatekeepers</a:t>
            </a:r>
            <a:endParaRPr b="1" sz="4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So: </a:t>
            </a:r>
            <a:r>
              <a:rPr lang="en-US" sz="30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Contracts, API, Encrypt data, Patents</a:t>
            </a:r>
            <a:endParaRPr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