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6" r:id="rId3"/>
    <p:sldId id="277" r:id="rId4"/>
    <p:sldId id="27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9" r:id="rId22"/>
    <p:sldId id="273" r:id="rId23"/>
  </p:sldIdLst>
  <p:sldSz cx="13439775" cy="7559675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81D0A6-9908-43C5-A7B4-F37411B3F58B}" v="8" dt="2025-10-03T06:36:37.715"/>
  </p1510:revLst>
</p1510:revInfo>
</file>

<file path=ppt/tableStyles.xml><?xml version="1.0" encoding="utf-8"?>
<a:tblStyleLst xmlns:a="http://schemas.openxmlformats.org/drawingml/2006/main" def="{90651C3A-4460-11DB-9652-00E08161165F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2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E88A6-40BD-4DA9-BBDD-07034BF5E22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6E251-7868-4782-A2D5-492E7301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7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6E251-7868-4782-A2D5-492E7301CE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6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C04F-9902-42BC-AB60-7AB888BB0F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1FBE-456D-4B43-86F4-5BFC37288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9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C04F-9902-42BC-AB60-7AB888BB0F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1FBE-456D-4B43-86F4-5BFC37288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6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C04F-9902-42BC-AB60-7AB888BB0F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1FBE-456D-4B43-86F4-5BFC37288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1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C04F-9902-42BC-AB60-7AB888BB0F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1FBE-456D-4B43-86F4-5BFC37288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9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C04F-9902-42BC-AB60-7AB888BB0F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1FBE-456D-4B43-86F4-5BFC37288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3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C04F-9902-42BC-AB60-7AB888BB0F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1FBE-456D-4B43-86F4-5BFC37288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9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C04F-9902-42BC-AB60-7AB888BB0F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1FBE-456D-4B43-86F4-5BFC37288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3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C04F-9902-42BC-AB60-7AB888BB0F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1FBE-456D-4B43-86F4-5BFC37288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6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C04F-9902-42BC-AB60-7AB888BB0F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1FBE-456D-4B43-86F4-5BFC37288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2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C04F-9902-42BC-AB60-7AB888BB0F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1FBE-456D-4B43-86F4-5BFC37288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4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C04F-9902-42BC-AB60-7AB888BB0F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1FBE-456D-4B43-86F4-5BFC37288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3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8C04F-9902-42BC-AB60-7AB888BB0F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C1FBE-456D-4B43-86F4-5BFC37288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8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432" y="1859798"/>
            <a:ext cx="70207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From Securing Systems to Securing Decisions: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8420" y="5176432"/>
            <a:ext cx="8028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Redefining Assurance in the AI Age</a:t>
            </a:r>
          </a:p>
        </p:txBody>
      </p:sp>
    </p:spTree>
    <p:extLst>
      <p:ext uri="{BB962C8B-B14F-4D97-AF65-F5344CB8AC3E}">
        <p14:creationId xmlns:p14="http://schemas.microsoft.com/office/powerpoint/2010/main" val="1718329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273" y="1439245"/>
            <a:ext cx="905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What Changed Over Time?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3269" y="2214228"/>
            <a:ext cx="77743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Data Era</a:t>
            </a:r>
            <a:r>
              <a:rPr lang="en-US" dirty="0"/>
              <a:t> → Humans decided. Trust was implicit.</a:t>
            </a:r>
            <a:br>
              <a:rPr lang="en-US" dirty="0"/>
            </a:br>
            <a:endParaRPr lang="en-US" dirty="0"/>
          </a:p>
          <a:p>
            <a:pPr lvl="0"/>
            <a:endParaRPr lang="en-US" b="1" dirty="0"/>
          </a:p>
          <a:p>
            <a:pPr lvl="0"/>
            <a:r>
              <a:rPr lang="en-US" b="1" dirty="0"/>
              <a:t>System &amp; Internet Eras</a:t>
            </a:r>
            <a:r>
              <a:rPr lang="en-US" dirty="0"/>
              <a:t> → Technology supported, but humans still decided.</a:t>
            </a:r>
            <a:br>
              <a:rPr lang="en-US" dirty="0"/>
            </a:br>
            <a:endParaRPr lang="en-US" dirty="0"/>
          </a:p>
          <a:p>
            <a:pPr lvl="0"/>
            <a:endParaRPr lang="en-US" b="1" dirty="0"/>
          </a:p>
          <a:p>
            <a:pPr lvl="0"/>
            <a:r>
              <a:rPr lang="en-US" b="1" dirty="0"/>
              <a:t>Analytics Era</a:t>
            </a:r>
            <a:r>
              <a:rPr lang="en-US" dirty="0"/>
              <a:t> → Humans relied on models, but oversight remained.</a:t>
            </a:r>
            <a:br>
              <a:rPr lang="en-US" dirty="0"/>
            </a:br>
            <a:endParaRPr lang="en-US" dirty="0"/>
          </a:p>
          <a:p>
            <a:pPr lvl="0"/>
            <a:endParaRPr lang="en-US" b="1" dirty="0"/>
          </a:p>
          <a:p>
            <a:pPr lvl="0"/>
            <a:r>
              <a:rPr lang="en-US" b="1" dirty="0"/>
              <a:t>Autonomous Era (Today)</a:t>
            </a:r>
            <a:r>
              <a:rPr lang="en-US" dirty="0"/>
              <a:t> → Machines now decide or strongly shape outcomes.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3269" y="5836622"/>
            <a:ext cx="8477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Trust in decisions can no longer be assumed — it must be proven.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758698" y="2805193"/>
            <a:ext cx="71292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58698" y="3657599"/>
            <a:ext cx="71292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58698" y="4432515"/>
            <a:ext cx="71292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395" y="5608144"/>
            <a:ext cx="995847" cy="7153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955" y="1187413"/>
            <a:ext cx="2773686" cy="2773686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5563892" y="2574256"/>
            <a:ext cx="464949" cy="447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448014" y="3411164"/>
            <a:ext cx="464949" cy="447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810424" y="4217076"/>
            <a:ext cx="464949" cy="447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9887919" y="3022169"/>
            <a:ext cx="0" cy="3889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92242" y="3783888"/>
            <a:ext cx="0" cy="4331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438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273" y="1439245"/>
            <a:ext cx="905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What is Decision Assurance?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3269" y="2214224"/>
            <a:ext cx="77743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Decision Assurance = confidence that decisions remain reliable, fair, and resilient — even under disruption.</a:t>
            </a:r>
            <a:br>
              <a:rPr lang="en-US" b="1" dirty="0"/>
            </a:br>
            <a:endParaRPr lang="en-US" dirty="0"/>
          </a:p>
          <a:p>
            <a:pPr lvl="0"/>
            <a:r>
              <a:rPr lang="en-US" dirty="0"/>
              <a:t>Evolution of assurance: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System Assurance</a:t>
            </a:r>
            <a:r>
              <a:rPr lang="en-US" dirty="0"/>
              <a:t> → Are systems secure?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Digital Assurance</a:t>
            </a:r>
            <a:r>
              <a:rPr lang="en-US" dirty="0"/>
              <a:t> → Are data flows reliable?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Decision Assurance</a:t>
            </a:r>
            <a:r>
              <a:rPr lang="en-US" dirty="0"/>
              <a:t> → Are outcomes trustworthy?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3269" y="5781171"/>
            <a:ext cx="820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i="1" dirty="0"/>
              <a:t>Decision Assurance extends trust to the outcomes that drive business value.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395" y="5608144"/>
            <a:ext cx="995847" cy="715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42" y="1159688"/>
            <a:ext cx="2773686" cy="27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61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273" y="1439245"/>
            <a:ext cx="905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Why Decision Assurance Matters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3269" y="2214228"/>
            <a:ext cx="77743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Boards &amp; Executives</a:t>
            </a:r>
            <a:r>
              <a:rPr lang="en-US" dirty="0"/>
              <a:t> → Confidence in governance and resilience.</a:t>
            </a:r>
            <a:br>
              <a:rPr lang="en-US" dirty="0"/>
            </a:br>
            <a:endParaRPr lang="en-US" dirty="0"/>
          </a:p>
          <a:p>
            <a:pPr lvl="0"/>
            <a:r>
              <a:rPr lang="en-US" b="1" dirty="0"/>
              <a:t>Executives &amp; Leaders</a:t>
            </a:r>
            <a:r>
              <a:rPr lang="en-US" dirty="0"/>
              <a:t> → Clear priorities for investment.</a:t>
            </a:r>
            <a:br>
              <a:rPr lang="en-US" dirty="0"/>
            </a:br>
            <a:endParaRPr lang="en-US" dirty="0"/>
          </a:p>
          <a:p>
            <a:pPr lvl="0"/>
            <a:r>
              <a:rPr lang="en-US" b="1" dirty="0"/>
              <a:t>Risk &amp; Cyber Teams</a:t>
            </a:r>
            <a:r>
              <a:rPr lang="en-US" dirty="0"/>
              <a:t> → A framework to measure and close gaps.</a:t>
            </a:r>
            <a:br>
              <a:rPr lang="en-US" dirty="0"/>
            </a:br>
            <a:endParaRPr lang="en-US" dirty="0"/>
          </a:p>
          <a:p>
            <a:pPr lvl="0"/>
            <a:r>
              <a:rPr lang="en-US" b="1" dirty="0"/>
              <a:t>Regulators</a:t>
            </a:r>
            <a:r>
              <a:rPr lang="en-US" dirty="0"/>
              <a:t> → Evidence of systemic resilience, not just compliance.</a:t>
            </a:r>
            <a:br>
              <a:rPr lang="en-US" dirty="0"/>
            </a:br>
            <a:endParaRPr lang="en-US" dirty="0"/>
          </a:p>
          <a:p>
            <a:pPr lvl="0"/>
            <a:r>
              <a:rPr lang="en-US" b="1" dirty="0"/>
              <a:t>Customers &amp; Citizens</a:t>
            </a:r>
            <a:r>
              <a:rPr lang="en-US" dirty="0"/>
              <a:t> → Trust that outcomes are fair and reliable.</a:t>
            </a:r>
            <a:br>
              <a:rPr lang="en-US" dirty="0"/>
            </a:br>
            <a:endParaRPr lang="en-US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Assurance is no longer about IT health — it’s about business trust.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22" y="5292509"/>
            <a:ext cx="995847" cy="715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579" y="1287201"/>
            <a:ext cx="2773686" cy="27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12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273" y="1439245"/>
            <a:ext cx="905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Why Indicators?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3269" y="2214225"/>
            <a:ext cx="68571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Modern </a:t>
            </a:r>
            <a:r>
              <a:rPr lang="en-US" dirty="0" err="1"/>
              <a:t>decisioning</a:t>
            </a:r>
            <a:r>
              <a:rPr lang="en-US" dirty="0"/>
              <a:t> environments are </a:t>
            </a:r>
            <a:r>
              <a:rPr lang="en-US" b="1" dirty="0"/>
              <a:t>complex</a:t>
            </a:r>
            <a:r>
              <a:rPr lang="en-US" dirty="0"/>
              <a:t> → infrastructure, systems, AI, people, third parties.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Single reports or one-off audits are not enough: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Too narrow</a:t>
            </a:r>
            <a:r>
              <a:rPr lang="en-US" dirty="0"/>
              <a:t> → miss the bigger picture.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Too slow</a:t>
            </a:r>
            <a:r>
              <a:rPr lang="en-US" dirty="0"/>
              <a:t> → issues emerge between audits.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Too shallow</a:t>
            </a:r>
            <a:r>
              <a:rPr lang="en-US" dirty="0"/>
              <a:t> → compliance ≠ resilience.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Organizations need </a:t>
            </a:r>
            <a:r>
              <a:rPr lang="en-US" b="1" dirty="0"/>
              <a:t>continuous, multi-dimensional signals of trust.</a:t>
            </a:r>
            <a:br>
              <a:rPr lang="en-US" b="1" dirty="0"/>
            </a:br>
            <a:endParaRPr lang="en-US" dirty="0"/>
          </a:p>
          <a:p>
            <a:endParaRPr lang="en-US" i="1" dirty="0"/>
          </a:p>
          <a:p>
            <a:r>
              <a:rPr lang="en-US" i="1" dirty="0"/>
              <a:t>Indicators are the health signals of decision assurance.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22" y="5874805"/>
            <a:ext cx="995847" cy="715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61" y="1564197"/>
            <a:ext cx="2773686" cy="27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26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273" y="1439245"/>
            <a:ext cx="905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The Six CVEQ Indicators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3269" y="2214228"/>
            <a:ext cx="77743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1. Profile</a:t>
            </a:r>
            <a:r>
              <a:rPr lang="en-US" dirty="0"/>
              <a:t> – What matters most: processes, data, assets.</a:t>
            </a:r>
            <a:br>
              <a:rPr lang="en-US" dirty="0"/>
            </a:br>
            <a:endParaRPr lang="en-US" dirty="0"/>
          </a:p>
          <a:p>
            <a:pPr lvl="0"/>
            <a:r>
              <a:rPr lang="en-US" b="1" dirty="0"/>
              <a:t>2. Maturity</a:t>
            </a:r>
            <a:r>
              <a:rPr lang="en-US" dirty="0"/>
              <a:t> – How structured and consistent governance is.</a:t>
            </a:r>
            <a:br>
              <a:rPr lang="en-US" dirty="0"/>
            </a:br>
            <a:endParaRPr lang="en-US" dirty="0"/>
          </a:p>
          <a:p>
            <a:pPr lvl="0"/>
            <a:r>
              <a:rPr lang="en-US" b="1" dirty="0"/>
              <a:t>3. Visibility</a:t>
            </a:r>
            <a:r>
              <a:rPr lang="en-US" dirty="0"/>
              <a:t> – Do we clearly see risks, controls, and exposures?</a:t>
            </a:r>
            <a:br>
              <a:rPr lang="en-US" dirty="0"/>
            </a:br>
            <a:endParaRPr lang="en-US" dirty="0"/>
          </a:p>
          <a:p>
            <a:pPr lvl="0"/>
            <a:r>
              <a:rPr lang="en-US" b="1" dirty="0"/>
              <a:t>4. Exposure</a:t>
            </a:r>
            <a:r>
              <a:rPr lang="en-US" dirty="0"/>
              <a:t> – Real-time vulnerabilities, threats, and disruptions.</a:t>
            </a:r>
            <a:br>
              <a:rPr lang="en-US" dirty="0"/>
            </a:br>
            <a:endParaRPr lang="en-US" dirty="0"/>
          </a:p>
          <a:p>
            <a:pPr lvl="0"/>
            <a:r>
              <a:rPr lang="en-US" b="1" dirty="0"/>
              <a:t>5. Compliance</a:t>
            </a:r>
            <a:r>
              <a:rPr lang="en-US" dirty="0"/>
              <a:t> – Alignment with laws, standards, and policies.</a:t>
            </a:r>
            <a:br>
              <a:rPr lang="en-US" dirty="0"/>
            </a:br>
            <a:endParaRPr lang="en-US" dirty="0"/>
          </a:p>
          <a:p>
            <a:pPr lvl="0"/>
            <a:r>
              <a:rPr lang="en-US" b="1" dirty="0"/>
              <a:t>6. Resilience</a:t>
            </a:r>
            <a:r>
              <a:rPr lang="en-US" dirty="0"/>
              <a:t> – Ability to withstand and recover from disruption.</a:t>
            </a:r>
            <a:br>
              <a:rPr lang="en-US" dirty="0"/>
            </a:br>
            <a:endParaRPr lang="en-US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Six lenses, one truth: are our decisions resilient?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28" y="5874811"/>
            <a:ext cx="995847" cy="715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61" y="1564197"/>
            <a:ext cx="2773686" cy="27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24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273" y="1439245"/>
            <a:ext cx="905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Introducing Resilience Scorecards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3269" y="2214228"/>
            <a:ext cx="77743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CVEQ Indicators provide the </a:t>
            </a:r>
            <a:r>
              <a:rPr lang="en-US" b="1" dirty="0"/>
              <a:t>measurement foundation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Leaders need a way to </a:t>
            </a:r>
            <a:r>
              <a:rPr lang="en-US" b="1" dirty="0"/>
              <a:t>see, compare, and communicate results easily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lvl="0"/>
            <a:r>
              <a:rPr lang="en-US" b="1" dirty="0"/>
              <a:t>Resilience Scorecards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Summarize six indicators into a single view.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Show resilience against </a:t>
            </a:r>
            <a:r>
              <a:rPr lang="en-US" b="1" dirty="0"/>
              <a:t>loss categories and scenarios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Present results as </a:t>
            </a:r>
            <a:r>
              <a:rPr lang="en-US" b="1" dirty="0"/>
              <a:t>percentages and grades (A–D)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endParaRPr lang="en-US" i="1" dirty="0"/>
          </a:p>
          <a:p>
            <a:r>
              <a:rPr lang="en-US" i="1" dirty="0"/>
              <a:t>Resilience Scorecards turn CVEQ indicators into clear decision signals.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37" y="5597812"/>
            <a:ext cx="995847" cy="715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59" y="3931251"/>
            <a:ext cx="324629" cy="268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59" y="4427197"/>
            <a:ext cx="324629" cy="268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59" y="5000634"/>
            <a:ext cx="324629" cy="268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61" y="1157565"/>
            <a:ext cx="2773686" cy="27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72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273" y="1439245"/>
            <a:ext cx="905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Bridging Tech and Business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77222" y="2477700"/>
            <a:ext cx="77743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Technology Risk Leaders (CIO, CRO, CISO)</a:t>
            </a:r>
            <a:r>
              <a:rPr lang="en-US" dirty="0"/>
              <a:t> focus on: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20 </a:t>
            </a:r>
            <a:r>
              <a:rPr lang="en-US" b="1" dirty="0"/>
              <a:t>Control Design Capabilities (CDC)</a:t>
            </a:r>
            <a:r>
              <a:rPr lang="en-US" dirty="0"/>
              <a:t> → preventive strength.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25 </a:t>
            </a:r>
            <a:r>
              <a:rPr lang="en-US" b="1" dirty="0"/>
              <a:t>Threat Detection Capabilities (TDC)</a:t>
            </a:r>
            <a:r>
              <a:rPr lang="en-US" dirty="0"/>
              <a:t> → detective strength.</a:t>
            </a:r>
            <a:br>
              <a:rPr lang="en-US" dirty="0"/>
            </a:br>
            <a:endParaRPr lang="en-US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r>
              <a:rPr lang="en-US" b="1" dirty="0"/>
              <a:t>Boards &amp; Executives</a:t>
            </a:r>
            <a:r>
              <a:rPr lang="en-US" dirty="0"/>
              <a:t> focus on: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4 </a:t>
            </a:r>
            <a:r>
              <a:rPr lang="en-US" b="1" dirty="0"/>
              <a:t>Loss Categories</a:t>
            </a:r>
            <a:r>
              <a:rPr lang="en-US" dirty="0"/>
              <a:t> → Financial, Service, Data, Trust.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24 </a:t>
            </a:r>
            <a:r>
              <a:rPr lang="en-US" b="1" dirty="0"/>
              <a:t>Loss Scenarios</a:t>
            </a:r>
            <a:r>
              <a:rPr lang="en-US" dirty="0"/>
              <a:t> → fraud, outages, breaches, mistrust.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024" y="1215123"/>
            <a:ext cx="2773686" cy="277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26" y="2366719"/>
            <a:ext cx="536449" cy="539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16" y="4618195"/>
            <a:ext cx="591313" cy="5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70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273" y="1439245"/>
            <a:ext cx="905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Bridging Tech and Business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3269" y="2214227"/>
            <a:ext cx="77743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Bridge:</a:t>
            </a:r>
            <a:endParaRPr lang="en-US" dirty="0"/>
          </a:p>
          <a:p>
            <a:pPr lvl="0"/>
            <a:r>
              <a:rPr lang="en-US" b="1" dirty="0"/>
              <a:t>Resilience Scorecards</a:t>
            </a:r>
            <a:r>
              <a:rPr lang="en-US" dirty="0"/>
              <a:t> translate </a:t>
            </a:r>
            <a:r>
              <a:rPr lang="en-US" b="1" dirty="0"/>
              <a:t>CDC/TDC performance</a:t>
            </a:r>
            <a:r>
              <a:rPr lang="en-US" dirty="0"/>
              <a:t> into </a:t>
            </a:r>
            <a:r>
              <a:rPr lang="en-US" b="1" dirty="0"/>
              <a:t>loss scenario resilience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Results expressed as </a:t>
            </a:r>
            <a:r>
              <a:rPr lang="en-US" b="1" dirty="0"/>
              <a:t>percentages and grades (A–D)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Create a </a:t>
            </a:r>
            <a:r>
              <a:rPr lang="en-US" b="1" dirty="0"/>
              <a:t>shared language</a:t>
            </a:r>
            <a:r>
              <a:rPr lang="en-US" dirty="0"/>
              <a:t> for both sides.</a:t>
            </a:r>
            <a:br>
              <a:rPr lang="en-US" dirty="0"/>
            </a:br>
            <a:endParaRPr lang="en-US" dirty="0"/>
          </a:p>
          <a:p>
            <a:pPr lvl="0"/>
            <a:endParaRPr lang="en-US" i="1" dirty="0"/>
          </a:p>
          <a:p>
            <a:pPr lvl="0"/>
            <a:r>
              <a:rPr lang="en-US" i="1" dirty="0"/>
              <a:t>Scorecards converge two worlds into one conversation.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024" y="1215123"/>
            <a:ext cx="2773686" cy="277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37" y="4481933"/>
            <a:ext cx="995847" cy="71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23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273" y="1439245"/>
            <a:ext cx="905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Anatomy of a Resilience Scorecard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3269" y="2214225"/>
            <a:ext cx="77743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scorecard shows: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Overall Resilience Score (%)</a:t>
            </a:r>
            <a:r>
              <a:rPr lang="en-US" dirty="0"/>
              <a:t> – benchmark from 0–100.</a:t>
            </a:r>
            <a:br>
              <a:rPr lang="en-US" dirty="0"/>
            </a:br>
            <a:endParaRPr lang="en-US" dirty="0"/>
          </a:p>
          <a:p>
            <a:pPr lvl="0"/>
            <a:r>
              <a:rPr lang="en-US" b="1" dirty="0"/>
              <a:t>Grade (A–D)</a:t>
            </a:r>
            <a:r>
              <a:rPr lang="en-US" dirty="0"/>
              <a:t> – mapped directly from CVEQ scale.</a:t>
            </a:r>
            <a:br>
              <a:rPr lang="en-US" dirty="0"/>
            </a:br>
            <a:endParaRPr lang="en-US" dirty="0"/>
          </a:p>
          <a:p>
            <a:pPr lvl="0"/>
            <a:r>
              <a:rPr lang="en-US" b="1" dirty="0"/>
              <a:t>Loss Categories (4)</a:t>
            </a:r>
            <a:r>
              <a:rPr lang="en-US" dirty="0"/>
              <a:t> – Financial, Service, Data, Trust.</a:t>
            </a:r>
            <a:br>
              <a:rPr lang="en-US" dirty="0"/>
            </a:br>
            <a:endParaRPr lang="en-US" dirty="0"/>
          </a:p>
          <a:p>
            <a:pPr lvl="0"/>
            <a:r>
              <a:rPr lang="en-US" b="1" dirty="0"/>
              <a:t>Loss Scenarios (24)</a:t>
            </a:r>
            <a:r>
              <a:rPr lang="en-US" dirty="0"/>
              <a:t> – detailed events within each category.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CDC + TDC Links</a:t>
            </a:r>
            <a:r>
              <a:rPr lang="en-US" dirty="0"/>
              <a:t> – technical root causes of resilience gaps.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61" y="1157565"/>
            <a:ext cx="2773686" cy="27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77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431480"/>
              </p:ext>
            </p:extLst>
          </p:nvPr>
        </p:nvGraphicFramePr>
        <p:xfrm>
          <a:off x="2567353" y="1822334"/>
          <a:ext cx="9552322" cy="233591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88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8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5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Resilience 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Grade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Interpretation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91–100%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A (Very High Resilience)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Fully resilient; negligible gaps remain.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76–90%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A- (High Resilience)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Strong resilience; only small gaps remain.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61–75%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B (Moderate Resilience)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Moderate resilience; notable weaknesses remain.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46–60%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C (Low Resilience)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Limited resilience; significant weaknesses remain.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0–45%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D (Very Low Resilience)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Very weak resilience; organization highly exposed.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7870" y="1162373"/>
            <a:ext cx="636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CVEQ Grading Scale (Guidebook p.17):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9284" y="4654960"/>
            <a:ext cx="6943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Boards see grades. Tech teams see causes. Both align on priorities.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61" y="4481933"/>
            <a:ext cx="995847" cy="71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2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F4143E-95ED-C056-F498-6DA96CDE3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09C8067-BDB9-F13F-A3BA-14E668FFD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847400"/>
              </p:ext>
            </p:extLst>
          </p:nvPr>
        </p:nvGraphicFramePr>
        <p:xfrm>
          <a:off x="1497330" y="553191"/>
          <a:ext cx="9919652" cy="457200"/>
        </p:xfrm>
        <a:graphic>
          <a:graphicData uri="http://schemas.openxmlformats.org/drawingml/2006/table">
            <a:tbl>
              <a:tblPr firstRow="1" bandRow="1"/>
              <a:tblGrid>
                <a:gridCol w="9919652">
                  <a:extLst>
                    <a:ext uri="{9D8B030D-6E8A-4147-A177-3AD203B41FA5}">
                      <a16:colId xmlns:a16="http://schemas.microsoft.com/office/drawing/2014/main" val="855749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Design Assurance : Redefining Risk Oversight in the AI Age (Whitepaper)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1778351"/>
                  </a:ext>
                </a:extLst>
              </a:tr>
            </a:tbl>
          </a:graphicData>
        </a:graphic>
      </p:graphicFrame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D4C9F63-17A2-AF69-CBE4-10C483077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397" y="1181841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41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273" y="1439245"/>
            <a:ext cx="905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Why Resilience Scorecards Matter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3269" y="2214228"/>
            <a:ext cx="77743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Boards &amp; Executives</a:t>
            </a:r>
            <a:r>
              <a:rPr lang="en-US" dirty="0"/>
              <a:t> → Benchmark resilience in clear business terms (loss categories &amp; scenarios).</a:t>
            </a:r>
            <a:br>
              <a:rPr lang="en-US" dirty="0"/>
            </a:br>
            <a:endParaRPr lang="en-US" dirty="0"/>
          </a:p>
          <a:p>
            <a:pPr lvl="0"/>
            <a:r>
              <a:rPr lang="en-US" b="1" dirty="0"/>
              <a:t>Technology Leaders (CIO, CRO, CISO)</a:t>
            </a:r>
            <a:r>
              <a:rPr lang="en-US" dirty="0"/>
              <a:t> → Show how CDC and TDC performance links directly to business exposure.</a:t>
            </a:r>
            <a:br>
              <a:rPr lang="en-US" dirty="0"/>
            </a:br>
            <a:endParaRPr lang="en-US" dirty="0"/>
          </a:p>
          <a:p>
            <a:pPr lvl="0"/>
            <a:r>
              <a:rPr lang="en-US" b="1" dirty="0"/>
              <a:t>Regulators</a:t>
            </a:r>
            <a:r>
              <a:rPr lang="en-US" dirty="0"/>
              <a:t> → Gain a consistent way to compare systemic resilience across institutions.</a:t>
            </a:r>
            <a:br>
              <a:rPr lang="en-US" dirty="0"/>
            </a:br>
            <a:endParaRPr lang="en-US" dirty="0"/>
          </a:p>
          <a:p>
            <a:pPr lvl="0"/>
            <a:r>
              <a:rPr lang="en-US" b="1" dirty="0"/>
              <a:t>The Organization</a:t>
            </a:r>
            <a:r>
              <a:rPr lang="en-US" dirty="0"/>
              <a:t> → One shared language that aligns business and technology.</a:t>
            </a:r>
            <a:br>
              <a:rPr lang="en-US" dirty="0"/>
            </a:br>
            <a:endParaRPr lang="en-US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Resilience Scorecards are not just reports — they are the bridge between technical risk and business risk.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39" y="5628808"/>
            <a:ext cx="995847" cy="715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1" y="1439245"/>
            <a:ext cx="2773686" cy="27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43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A8E179-2A10-52D3-0BF1-F0682D126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BE31846-A1AF-6A2C-22AD-8ECAC7666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214636"/>
              </p:ext>
            </p:extLst>
          </p:nvPr>
        </p:nvGraphicFramePr>
        <p:xfrm>
          <a:off x="825446" y="1739581"/>
          <a:ext cx="3166110" cy="1005840"/>
        </p:xfrm>
        <a:graphic>
          <a:graphicData uri="http://schemas.openxmlformats.org/drawingml/2006/table">
            <a:tbl>
              <a:tblPr firstRow="1" bandRow="1"/>
              <a:tblGrid>
                <a:gridCol w="3166110">
                  <a:extLst>
                    <a:ext uri="{9D8B030D-6E8A-4147-A177-3AD203B41FA5}">
                      <a16:colId xmlns:a16="http://schemas.microsoft.com/office/drawing/2014/main" val="855749545"/>
                    </a:ext>
                  </a:extLst>
                </a:gridCol>
              </a:tblGrid>
              <a:tr h="55551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Design Assurance : Redefining Risk Oversight in the AI Age (Whitepaper)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1778351"/>
                  </a:ext>
                </a:extLst>
              </a:tr>
            </a:tbl>
          </a:graphicData>
        </a:graphic>
      </p:graphicFrame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A39DC91-7F58-BA97-D252-4A8A81392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2759181"/>
            <a:ext cx="3858789" cy="3858789"/>
          </a:xfrm>
          <a:prstGeom prst="rect">
            <a:avLst/>
          </a:prstGeom>
        </p:spPr>
      </p:pic>
      <p:pic>
        <p:nvPicPr>
          <p:cNvPr id="6" name="Picture 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5A1607C-50C3-074B-42CC-084A9B419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492" y="2759181"/>
            <a:ext cx="3858789" cy="385878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13733B3-8C7E-B3A6-04A5-68485C170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486411"/>
              </p:ext>
            </p:extLst>
          </p:nvPr>
        </p:nvGraphicFramePr>
        <p:xfrm>
          <a:off x="4608275" y="1658297"/>
          <a:ext cx="4041006" cy="1112205"/>
        </p:xfrm>
        <a:graphic>
          <a:graphicData uri="http://schemas.openxmlformats.org/drawingml/2006/table">
            <a:tbl>
              <a:tblPr firstRow="1" bandRow="1"/>
              <a:tblGrid>
                <a:gridCol w="4041006">
                  <a:extLst>
                    <a:ext uri="{9D8B030D-6E8A-4147-A177-3AD203B41FA5}">
                      <a16:colId xmlns:a16="http://schemas.microsoft.com/office/drawing/2014/main" val="855749545"/>
                    </a:ext>
                  </a:extLst>
                </a:gridCol>
              </a:tblGrid>
              <a:tr h="11122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Mega Africa CVEQ Resilience Scorecard (Sample Resilience Indicator)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17783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03C5C54-10BF-9653-8F6F-85DAD7DD4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069391"/>
              </p:ext>
            </p:extLst>
          </p:nvPr>
        </p:nvGraphicFramePr>
        <p:xfrm>
          <a:off x="9699944" y="1863879"/>
          <a:ext cx="3103879" cy="701040"/>
        </p:xfrm>
        <a:graphic>
          <a:graphicData uri="http://schemas.openxmlformats.org/drawingml/2006/table">
            <a:tbl>
              <a:tblPr firstRow="1" bandRow="1"/>
              <a:tblGrid>
                <a:gridCol w="3103879">
                  <a:extLst>
                    <a:ext uri="{9D8B030D-6E8A-4147-A177-3AD203B41FA5}">
                      <a16:colId xmlns:a16="http://schemas.microsoft.com/office/drawing/2014/main" val="855749545"/>
                    </a:ext>
                  </a:extLst>
                </a:gridCol>
              </a:tblGrid>
              <a:tr h="30870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CVEQ Resilience Scorecards Guidebook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1778351"/>
                  </a:ext>
                </a:extLst>
              </a:tr>
            </a:tbl>
          </a:graphicData>
        </a:graphic>
      </p:graphicFrame>
      <p:pic>
        <p:nvPicPr>
          <p:cNvPr id="9" name="Picture 8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AB4A376-C64F-9048-ECEA-42031D843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2490" y="2759181"/>
            <a:ext cx="3858789" cy="38587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E77395-AFFB-59CB-EFF2-F736C66560FA}"/>
              </a:ext>
            </a:extLst>
          </p:cNvPr>
          <p:cNvSpPr txBox="1"/>
          <p:nvPr/>
        </p:nvSpPr>
        <p:spPr>
          <a:xfrm>
            <a:off x="2906163" y="461524"/>
            <a:ext cx="905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Design Assurance – Session Resources</a:t>
            </a:r>
          </a:p>
        </p:txBody>
      </p:sp>
    </p:spTree>
    <p:extLst>
      <p:ext uri="{BB962C8B-B14F-4D97-AF65-F5344CB8AC3E}">
        <p14:creationId xmlns:p14="http://schemas.microsoft.com/office/powerpoint/2010/main" val="2677086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48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A92657-E6C8-D48B-66D9-7A23479E0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520245E-A13B-2BA0-3663-351ED585C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387" y="1162367"/>
            <a:ext cx="5715000" cy="5715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806242F-54AD-3AF4-76E5-C48BDDA5EA6D}"/>
              </a:ext>
            </a:extLst>
          </p:cNvPr>
          <p:cNvGraphicFramePr>
            <a:graphicFrameLocks noGrp="1"/>
          </p:cNvGraphicFramePr>
          <p:nvPr/>
        </p:nvGraphicFramePr>
        <p:xfrm>
          <a:off x="2457132" y="553191"/>
          <a:ext cx="8959850" cy="457200"/>
        </p:xfrm>
        <a:graphic>
          <a:graphicData uri="http://schemas.openxmlformats.org/drawingml/2006/table">
            <a:tbl>
              <a:tblPr firstRow="1" bandRow="1"/>
              <a:tblGrid>
                <a:gridCol w="8959850">
                  <a:extLst>
                    <a:ext uri="{9D8B030D-6E8A-4147-A177-3AD203B41FA5}">
                      <a16:colId xmlns:a16="http://schemas.microsoft.com/office/drawing/2014/main" val="855749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Mega Africa CVEQ Resilience Scorecard (Sample Resilience Indicator)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1778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317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468E17-2051-491C-48C6-8B3607224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6641065-F7DF-EACB-FC74-6E690DDCD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619602"/>
              </p:ext>
            </p:extLst>
          </p:nvPr>
        </p:nvGraphicFramePr>
        <p:xfrm>
          <a:off x="2057082" y="442278"/>
          <a:ext cx="8959850" cy="457200"/>
        </p:xfrm>
        <a:graphic>
          <a:graphicData uri="http://schemas.openxmlformats.org/drawingml/2006/table">
            <a:tbl>
              <a:tblPr firstRow="1" bandRow="1"/>
              <a:tblGrid>
                <a:gridCol w="8959850">
                  <a:extLst>
                    <a:ext uri="{9D8B030D-6E8A-4147-A177-3AD203B41FA5}">
                      <a16:colId xmlns:a16="http://schemas.microsoft.com/office/drawing/2014/main" val="855749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CVEQ Resilience Scorecards Guidebook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1778351"/>
                  </a:ext>
                </a:extLst>
              </a:tr>
            </a:tbl>
          </a:graphicData>
        </a:graphic>
      </p:graphicFrame>
      <p:pic>
        <p:nvPicPr>
          <p:cNvPr id="14" name="Picture 1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46DA622-3553-8C60-132D-F5EE8C4AA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387" y="1173797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95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273" y="1439245"/>
            <a:ext cx="905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What is </a:t>
            </a:r>
            <a:r>
              <a:rPr lang="en-US" sz="3600" b="1" dirty="0" err="1"/>
              <a:t>Decisioning</a:t>
            </a:r>
            <a:r>
              <a:rPr lang="en-US" sz="3600" b="1" dirty="0"/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3269" y="2214228"/>
            <a:ext cx="67642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err="1"/>
              <a:t>Decisioning</a:t>
            </a:r>
            <a:r>
              <a:rPr lang="en-US" b="1" dirty="0"/>
              <a:t> = turning information into choices that drive action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Every organization makes thousands of decisions daily.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Examples:</a:t>
            </a:r>
            <a:br>
              <a:rPr lang="en-US" dirty="0"/>
            </a:br>
            <a:endParaRPr lang="en-US" dirty="0"/>
          </a:p>
          <a:p>
            <a:pPr lvl="1">
              <a:lnSpc>
                <a:spcPct val="250000"/>
              </a:lnSpc>
            </a:pPr>
            <a:r>
              <a:rPr lang="en-US" b="1" dirty="0"/>
              <a:t>Bank</a:t>
            </a:r>
            <a:r>
              <a:rPr lang="en-US" dirty="0"/>
              <a:t> → approve or decline a loan.</a:t>
            </a:r>
            <a:br>
              <a:rPr lang="en-US" dirty="0"/>
            </a:br>
            <a:r>
              <a:rPr lang="en-US" dirty="0"/>
              <a:t>Hospital → decide on patient treatment.</a:t>
            </a:r>
            <a:br>
              <a:rPr lang="en-US" dirty="0"/>
            </a:br>
            <a:r>
              <a:rPr lang="en-US" dirty="0"/>
              <a:t>Retailer → set product pricing.</a:t>
            </a:r>
            <a:br>
              <a:rPr lang="en-US" dirty="0"/>
            </a:br>
            <a:r>
              <a:rPr lang="en-US" dirty="0"/>
              <a:t>Government → decide who receives welfare benefits.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471" y="951652"/>
            <a:ext cx="2773686" cy="277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75" y="3987001"/>
            <a:ext cx="554737" cy="551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50" y="4713632"/>
            <a:ext cx="518162" cy="518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563" y="5449873"/>
            <a:ext cx="481585" cy="460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563" y="6085064"/>
            <a:ext cx="478537" cy="4785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20847" y="5484899"/>
            <a:ext cx="3146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algn="ctr"/>
            <a:r>
              <a:rPr lang="en-US" i="1" dirty="0"/>
              <a:t>Systems process data. </a:t>
            </a:r>
          </a:p>
          <a:p>
            <a:pPr algn="ctr"/>
            <a:r>
              <a:rPr lang="en-US" i="1" dirty="0"/>
              <a:t>Decisions create value.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390" y="4972713"/>
            <a:ext cx="995847" cy="71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4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273" y="1439245"/>
            <a:ext cx="905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Why Decisions Matter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3269" y="2214228"/>
            <a:ext cx="77743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Every decision affects: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Revenue</a:t>
            </a:r>
            <a:r>
              <a:rPr lang="en-US" dirty="0"/>
              <a:t> → profit or loss.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Trust</a:t>
            </a:r>
            <a:r>
              <a:rPr lang="en-US" dirty="0"/>
              <a:t> → with customers, regulators, partners.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Resilience</a:t>
            </a:r>
            <a:r>
              <a:rPr lang="en-US" dirty="0"/>
              <a:t> → ability to continue under disruption.</a:t>
            </a:r>
            <a:br>
              <a:rPr lang="en-US" dirty="0"/>
            </a:br>
            <a:endParaRPr lang="en-US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r>
              <a:rPr lang="en-US" b="1" dirty="0"/>
              <a:t>Good decisions</a:t>
            </a:r>
            <a:r>
              <a:rPr lang="en-US" dirty="0"/>
              <a:t> = growth, trust, resilience.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Bad decisions</a:t>
            </a:r>
            <a:r>
              <a:rPr lang="en-US" dirty="0"/>
              <a:t> = losses, reputational harm, systemic risk.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69" y="4662747"/>
            <a:ext cx="995847" cy="715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95" y="951652"/>
            <a:ext cx="2773686" cy="27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85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273" y="1439245"/>
            <a:ext cx="905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Why Decisions Can Fail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3269" y="2214228"/>
            <a:ext cx="77743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In the past → mostly </a:t>
            </a:r>
            <a:r>
              <a:rPr lang="en-US" b="1" dirty="0"/>
              <a:t>human-led</a:t>
            </a:r>
            <a:r>
              <a:rPr lang="en-US" dirty="0"/>
              <a:t>, trust was assumed.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Today → many decisions are </a:t>
            </a:r>
            <a:r>
              <a:rPr lang="en-US" b="1" dirty="0"/>
              <a:t>AI-driven or AI-assisted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New risks include: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Bias</a:t>
            </a:r>
            <a:r>
              <a:rPr lang="en-US" dirty="0"/>
              <a:t> or unfair outcomes.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Model failures</a:t>
            </a:r>
            <a:r>
              <a:rPr lang="en-US" dirty="0"/>
              <a:t> or outages.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Over-reliance on automation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Lack of oversight</a:t>
            </a:r>
            <a:r>
              <a:rPr lang="en-US" dirty="0"/>
              <a:t> or transparency.</a:t>
            </a:r>
            <a:br>
              <a:rPr lang="en-US" dirty="0"/>
            </a:br>
            <a:endParaRPr lang="en-US" dirty="0"/>
          </a:p>
          <a:p>
            <a:r>
              <a:rPr lang="en-US" i="1" dirty="0"/>
              <a:t>We can no longer assume decisions are automatically trustworthy.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93" y="5887113"/>
            <a:ext cx="995847" cy="715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579" y="1439245"/>
            <a:ext cx="2773686" cy="27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7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273" y="1439245"/>
            <a:ext cx="905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The </a:t>
            </a:r>
            <a:r>
              <a:rPr lang="en-US" sz="3600" b="1" dirty="0" err="1"/>
              <a:t>Decisioning</a:t>
            </a:r>
            <a:r>
              <a:rPr lang="en-US" sz="3600" b="1" dirty="0"/>
              <a:t> Journey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3269" y="2214224"/>
            <a:ext cx="77743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Data Era</a:t>
            </a:r>
            <a:r>
              <a:rPr lang="en-US" dirty="0"/>
              <a:t> → Humans decided directly from raw data.</a:t>
            </a:r>
            <a:br>
              <a:rPr lang="en-US" dirty="0"/>
            </a:br>
            <a:endParaRPr lang="en-US" dirty="0"/>
          </a:p>
          <a:p>
            <a:pPr lvl="0"/>
            <a:r>
              <a:rPr lang="en-US" b="1" dirty="0"/>
              <a:t>System Era</a:t>
            </a:r>
            <a:r>
              <a:rPr lang="en-US" dirty="0"/>
              <a:t> → IT systems supported human decision-making.</a:t>
            </a:r>
            <a:br>
              <a:rPr lang="en-US" dirty="0"/>
            </a:br>
            <a:endParaRPr lang="en-US" dirty="0"/>
          </a:p>
          <a:p>
            <a:pPr lvl="0"/>
            <a:r>
              <a:rPr lang="en-US" b="1" dirty="0"/>
              <a:t>Internet Era</a:t>
            </a:r>
            <a:r>
              <a:rPr lang="en-US" dirty="0"/>
              <a:t> → Distributed systems enabled faster, broader decisions.</a:t>
            </a:r>
            <a:br>
              <a:rPr lang="en-US" dirty="0"/>
            </a:br>
            <a:endParaRPr lang="en-US" dirty="0"/>
          </a:p>
          <a:p>
            <a:pPr lvl="0"/>
            <a:r>
              <a:rPr lang="en-US" b="1" dirty="0"/>
              <a:t>Analytics Era</a:t>
            </a:r>
            <a:r>
              <a:rPr lang="en-US" dirty="0"/>
              <a:t> → Dashboards, BI, and early AI guided choices.</a:t>
            </a:r>
            <a:br>
              <a:rPr lang="en-US" dirty="0"/>
            </a:br>
            <a:endParaRPr lang="en-US" dirty="0"/>
          </a:p>
          <a:p>
            <a:pPr lvl="0"/>
            <a:r>
              <a:rPr lang="en-US" b="1" dirty="0"/>
              <a:t>Autonomous Era (Today)</a:t>
            </a:r>
            <a:r>
              <a:rPr lang="en-US" dirty="0"/>
              <a:t> → AI and automation now drive or heavily influence outcomes, with humans mostly overseeing.</a:t>
            </a:r>
            <a:br>
              <a:rPr lang="en-US" dirty="0"/>
            </a:br>
            <a:endParaRPr lang="en-US" dirty="0"/>
          </a:p>
          <a:p>
            <a:pPr lvl="0"/>
            <a:endParaRPr lang="en-US" i="1" dirty="0"/>
          </a:p>
          <a:p>
            <a:pPr lvl="0"/>
            <a:endParaRPr lang="en-US" i="1" dirty="0"/>
          </a:p>
          <a:p>
            <a:pPr lvl="0"/>
            <a:r>
              <a:rPr lang="en-US" i="1" dirty="0"/>
              <a:t>Each shift increased speed and scale — but also increased risk.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04" y="1425697"/>
            <a:ext cx="2773686" cy="277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395" y="5608144"/>
            <a:ext cx="995847" cy="71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31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273" y="1439245"/>
            <a:ext cx="905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From Brains to AI: The </a:t>
            </a:r>
            <a:r>
              <a:rPr lang="en-US" sz="3600" b="1" dirty="0" err="1"/>
              <a:t>Decisioning</a:t>
            </a:r>
            <a:r>
              <a:rPr lang="en-US" sz="3600" b="1" dirty="0"/>
              <a:t> Journey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3269" y="2214224"/>
            <a:ext cx="77743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Human Brains – </a:t>
            </a:r>
            <a:r>
              <a:rPr lang="en-US" dirty="0"/>
              <a:t>Enabled humans to think, reason, and decide — but limited by scale and speed.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Computers – </a:t>
            </a:r>
            <a:r>
              <a:rPr lang="en-US" dirty="0"/>
              <a:t>Enabled humans to store and process information.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Internet – </a:t>
            </a:r>
            <a:r>
              <a:rPr lang="en-US" dirty="0"/>
              <a:t>Enabled humans to communicate and collaborate at scale.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Artificial Intelligence – </a:t>
            </a:r>
            <a:r>
              <a:rPr lang="en-US" dirty="0"/>
              <a:t>Enables humans (and machines) to make decisions faster and more accurately.</a:t>
            </a:r>
          </a:p>
          <a:p>
            <a:pPr lvl="0"/>
            <a:endParaRPr lang="en-US" b="1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Each wave expanded decision-making capacity — but also reduced dependency on natural intelligence, and increased dependency on artificial intelligence.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1" y="2085576"/>
            <a:ext cx="2773686" cy="277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395" y="5608144"/>
            <a:ext cx="995847" cy="71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20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1276</Words>
  <Application>Microsoft Office PowerPoint</Application>
  <PresentationFormat>Custom</PresentationFormat>
  <Paragraphs>164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William Makatiani</dc:creator>
  <cp:lastModifiedBy>William Makatiani</cp:lastModifiedBy>
  <cp:revision>3</cp:revision>
  <dcterms:modified xsi:type="dcterms:W3CDTF">2025-10-03T08:17:42Z</dcterms:modified>
</cp:coreProperties>
</file>